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113" r:id="rId2"/>
    <p:sldId id="1119" r:id="rId3"/>
    <p:sldId id="1121" r:id="rId4"/>
    <p:sldId id="1122" r:id="rId5"/>
    <p:sldId id="1123" r:id="rId6"/>
    <p:sldId id="1124" r:id="rId7"/>
    <p:sldId id="1126" r:id="rId8"/>
    <p:sldId id="1125" r:id="rId9"/>
    <p:sldId id="112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9" d="100"/>
          <a:sy n="99" d="100"/>
        </p:scale>
        <p:origin x="90"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ly, Lisa (Finance)" userId="2b7dd0ed-219f-4425-88c2-0573b949954a" providerId="ADAL" clId="{18A1F792-7598-42F1-847C-5D0383BD8D67}"/>
    <pc:docChg chg="custSel delSld modSld">
      <pc:chgData name="Kelly, Lisa (Finance)" userId="2b7dd0ed-219f-4425-88c2-0573b949954a" providerId="ADAL" clId="{18A1F792-7598-42F1-847C-5D0383BD8D67}" dt="2024-06-19T08:38:51.293" v="133" actId="33524"/>
      <pc:docMkLst>
        <pc:docMk/>
      </pc:docMkLst>
      <pc:sldChg chg="modSp mod">
        <pc:chgData name="Kelly, Lisa (Finance)" userId="2b7dd0ed-219f-4425-88c2-0573b949954a" providerId="ADAL" clId="{18A1F792-7598-42F1-847C-5D0383BD8D67}" dt="2024-06-19T08:38:51.293" v="133" actId="33524"/>
        <pc:sldMkLst>
          <pc:docMk/>
          <pc:sldMk cId="2913151542" sldId="1119"/>
        </pc:sldMkLst>
        <pc:spChg chg="mod">
          <ac:chgData name="Kelly, Lisa (Finance)" userId="2b7dd0ed-219f-4425-88c2-0573b949954a" providerId="ADAL" clId="{18A1F792-7598-42F1-847C-5D0383BD8D67}" dt="2024-06-19T08:38:51.293" v="133" actId="33524"/>
          <ac:spMkLst>
            <pc:docMk/>
            <pc:sldMk cId="2913151542" sldId="1119"/>
            <ac:spMk id="3" creationId="{CCBB6004-0AB1-E197-9BC1-8E0190FE5E47}"/>
          </ac:spMkLst>
        </pc:spChg>
      </pc:sldChg>
      <pc:sldChg chg="del">
        <pc:chgData name="Kelly, Lisa (Finance)" userId="2b7dd0ed-219f-4425-88c2-0573b949954a" providerId="ADAL" clId="{18A1F792-7598-42F1-847C-5D0383BD8D67}" dt="2024-06-18T15:58:18.658" v="0" actId="2696"/>
        <pc:sldMkLst>
          <pc:docMk/>
          <pc:sldMk cId="1071633062" sldId="112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694348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385190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044441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9774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GB"/>
              <a:t>Click to edit Master title style</a:t>
            </a:r>
            <a:endParaRPr lang="en-GB"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184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314187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15/07/2024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48901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15/07/2024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53415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15/07/2024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618163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GB"/>
              <a:t>Click to edit Master title style</a:t>
            </a:r>
            <a:endParaRPr lang="en-GB" dirty="0"/>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64490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459865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46CE7D5-CF57-46EF-B807-FDD0502418D4}" type="datetimeFigureOut">
              <a:rPr lang="en-GB" smtClean="0"/>
              <a:t>15/07/2024</a:t>
            </a:fld>
            <a:endParaRPr lang="en-GB"/>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193916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GB"/>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taffspf.org.uk/Employers/Forms-Documents/All-Employers/All-Employers.asp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1878D-ACD7-4C70-F432-557E453DCF60}"/>
              </a:ext>
            </a:extLst>
          </p:cNvPr>
          <p:cNvSpPr>
            <a:spLocks noGrp="1"/>
          </p:cNvSpPr>
          <p:nvPr>
            <p:ph type="ctrTitle"/>
          </p:nvPr>
        </p:nvSpPr>
        <p:spPr>
          <a:xfrm>
            <a:off x="2667000" y="3140363"/>
            <a:ext cx="7605464" cy="2304861"/>
          </a:xfrm>
        </p:spPr>
        <p:txBody>
          <a:bodyPr>
            <a:noAutofit/>
          </a:bodyPr>
          <a:lstStyle/>
          <a:p>
            <a:r>
              <a:rPr lang="en-GB" sz="8000" b="1" dirty="0">
                <a:latin typeface="Avenir Next LT Pro" panose="020B0504020202020204" pitchFamily="34" charset="0"/>
              </a:rPr>
              <a:t>Flexible Retirement </a:t>
            </a:r>
          </a:p>
        </p:txBody>
      </p:sp>
    </p:spTree>
    <p:extLst>
      <p:ext uri="{BB962C8B-B14F-4D97-AF65-F5344CB8AC3E}">
        <p14:creationId xmlns:p14="http://schemas.microsoft.com/office/powerpoint/2010/main" val="251673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48497" y="1153298"/>
            <a:ext cx="9176025" cy="626076"/>
          </a:xfrm>
        </p:spPr>
        <p:txBody>
          <a:bodyPr>
            <a:noAutofit/>
          </a:bodyPr>
          <a:lstStyle/>
          <a:p>
            <a:r>
              <a:rPr lang="en-GB" sz="3600" b="1" dirty="0">
                <a:latin typeface="Avenir Next LT Pro" panose="020B0504020202020204" pitchFamily="34" charset="0"/>
              </a:rPr>
              <a:t>The advantages of Flexible Retirement for an Employer  </a:t>
            </a:r>
          </a:p>
        </p:txBody>
      </p:sp>
      <p:sp>
        <p:nvSpPr>
          <p:cNvPr id="3" name="Content Placeholder 2">
            <a:extLst>
              <a:ext uri="{FF2B5EF4-FFF2-40B4-BE49-F238E27FC236}">
                <a16:creationId xmlns:a16="http://schemas.microsoft.com/office/drawing/2014/main" id="{CCBB6004-0AB1-E197-9BC1-8E0190FE5E47}"/>
              </a:ext>
            </a:extLst>
          </p:cNvPr>
          <p:cNvSpPr>
            <a:spLocks noGrp="1"/>
          </p:cNvSpPr>
          <p:nvPr>
            <p:ph idx="1"/>
          </p:nvPr>
        </p:nvSpPr>
        <p:spPr>
          <a:xfrm>
            <a:off x="724930" y="2215978"/>
            <a:ext cx="9314420" cy="3960985"/>
          </a:xfrm>
        </p:spPr>
        <p:txBody>
          <a:bodyPr>
            <a:normAutofit lnSpcReduction="10000"/>
          </a:bodyPr>
          <a:lstStyle/>
          <a:p>
            <a:pPr marL="0" marR="42545" indent="0">
              <a:spcAft>
                <a:spcPts val="85"/>
              </a:spcAft>
              <a:buNone/>
            </a:pPr>
            <a:r>
              <a:rPr lang="en-GB" sz="1600" dirty="0">
                <a:effectLst/>
                <a:latin typeface="Frutiger 45 Light"/>
                <a:ea typeface="Times New Roman" panose="02020603050405020304" pitchFamily="18" charset="0"/>
                <a:cs typeface="Times New Roman" panose="02020603050405020304" pitchFamily="18" charset="0"/>
              </a:rPr>
              <a:t>Flexible retirement was introduced into the LGPS in England and Wales from 6 April 2006  (18 Years Ago 😲)</a:t>
            </a:r>
          </a:p>
          <a:p>
            <a:pPr marL="0" marR="42545" indent="0">
              <a:spcAft>
                <a:spcPts val="85"/>
              </a:spcAft>
              <a:buNone/>
            </a:pPr>
            <a:r>
              <a:rPr lang="en-GB" sz="1600" dirty="0">
                <a:effectLst/>
                <a:latin typeface="Frutiger 45 Light"/>
                <a:ea typeface="Times New Roman" panose="02020603050405020304" pitchFamily="18" charset="0"/>
                <a:cs typeface="Times New Roman" panose="02020603050405020304" pitchFamily="18" charset="0"/>
              </a:rPr>
              <a:t> </a:t>
            </a:r>
          </a:p>
          <a:p>
            <a:pPr marL="0" marR="42545" indent="0">
              <a:spcAft>
                <a:spcPts val="85"/>
              </a:spcAft>
              <a:buNone/>
            </a:pPr>
            <a:r>
              <a:rPr lang="en-GB" sz="1600" dirty="0">
                <a:effectLst/>
                <a:latin typeface="Frutiger 45 Light"/>
                <a:ea typeface="Times New Roman" panose="02020603050405020304" pitchFamily="18" charset="0"/>
                <a:cs typeface="Times New Roman" panose="02020603050405020304" pitchFamily="18" charset="0"/>
              </a:rPr>
              <a:t>Flexible retirement can: </a:t>
            </a:r>
          </a:p>
          <a:p>
            <a:pPr marL="742950" lvl="1" indent="-285750">
              <a:spcAft>
                <a:spcPts val="1200"/>
              </a:spcAft>
              <a:buFont typeface="Times New Roman" panose="02020603050405020304" pitchFamily="18" charset="0"/>
              <a:buChar char="-"/>
              <a:tabLst>
                <a:tab pos="228600" algn="l"/>
              </a:tabLst>
            </a:pPr>
            <a:r>
              <a:rPr lang="en-GB" sz="1600" dirty="0">
                <a:effectLst/>
                <a:latin typeface="Frutiger 45 Light"/>
                <a:ea typeface="Times New Roman" panose="02020603050405020304" pitchFamily="18" charset="0"/>
                <a:cs typeface="Times New Roman" panose="02020603050405020304" pitchFamily="18" charset="0"/>
              </a:rPr>
              <a:t>help to avoid redundancies and the associated strain on Fund pension costs and redundancy payment / compensation costs</a:t>
            </a:r>
          </a:p>
          <a:p>
            <a:pPr marL="742950" lvl="1" indent="-285750">
              <a:spcAft>
                <a:spcPts val="1200"/>
              </a:spcAft>
              <a:buFont typeface="Times New Roman" panose="02020603050405020304" pitchFamily="18" charset="0"/>
              <a:buChar char="-"/>
              <a:tabLst>
                <a:tab pos="228600" algn="l"/>
                <a:tab pos="457200" algn="l"/>
              </a:tabLst>
            </a:pPr>
            <a:r>
              <a:rPr lang="en-GB" sz="1600" dirty="0">
                <a:effectLst/>
                <a:latin typeface="Frutiger 45 Light"/>
                <a:ea typeface="Times New Roman" panose="02020603050405020304" pitchFamily="18" charset="0"/>
                <a:cs typeface="Times New Roman" panose="02020603050405020304" pitchFamily="18" charset="0"/>
              </a:rPr>
              <a:t>enable the employer to retain or attain a balanced age profile within the workforce</a:t>
            </a:r>
          </a:p>
          <a:p>
            <a:pPr marL="742950" lvl="1" indent="-285750">
              <a:spcAft>
                <a:spcPts val="1200"/>
              </a:spcAft>
              <a:buFont typeface="Times New Roman" panose="02020603050405020304" pitchFamily="18" charset="0"/>
              <a:buChar char="-"/>
              <a:tabLst>
                <a:tab pos="228600" algn="l"/>
                <a:tab pos="457200" algn="l"/>
              </a:tabLst>
            </a:pPr>
            <a:r>
              <a:rPr lang="en-GB" sz="1600" dirty="0">
                <a:effectLst/>
                <a:latin typeface="Frutiger 45 Light"/>
                <a:ea typeface="Times New Roman" panose="02020603050405020304" pitchFamily="18" charset="0"/>
                <a:cs typeface="Times New Roman" panose="02020603050405020304" pitchFamily="18" charset="0"/>
              </a:rPr>
              <a:t>enable the transfer of skills / knowledge </a:t>
            </a:r>
          </a:p>
          <a:p>
            <a:pPr marL="742950" lvl="1" indent="-285750">
              <a:spcAft>
                <a:spcPts val="1200"/>
              </a:spcAft>
              <a:buFont typeface="Times New Roman" panose="02020603050405020304" pitchFamily="18" charset="0"/>
              <a:buChar char="-"/>
              <a:tabLst>
                <a:tab pos="228600" algn="l"/>
                <a:tab pos="457200" algn="l"/>
              </a:tabLst>
            </a:pPr>
            <a:r>
              <a:rPr lang="en-GB" sz="1600" dirty="0">
                <a:effectLst/>
                <a:latin typeface="Frutiger 45 Light"/>
                <a:ea typeface="Times New Roman" panose="02020603050405020304" pitchFamily="18" charset="0"/>
                <a:cs typeface="Times New Roman" panose="02020603050405020304" pitchFamily="18" charset="0"/>
              </a:rPr>
              <a:t>offer the opportunity of better succession planning and mentoring</a:t>
            </a:r>
          </a:p>
          <a:p>
            <a:pPr marL="742950" lvl="1" indent="-285750">
              <a:spcAft>
                <a:spcPts val="1200"/>
              </a:spcAft>
              <a:buFont typeface="Times New Roman" panose="02020603050405020304" pitchFamily="18" charset="0"/>
              <a:buChar char="-"/>
              <a:tabLst>
                <a:tab pos="228600" algn="l"/>
                <a:tab pos="457200" algn="l"/>
              </a:tabLst>
            </a:pPr>
            <a:r>
              <a:rPr lang="en-GB" sz="1600" dirty="0">
                <a:effectLst/>
                <a:latin typeface="Frutiger 45 Light"/>
                <a:ea typeface="Times New Roman" panose="02020603050405020304" pitchFamily="18" charset="0"/>
                <a:cs typeface="Times New Roman" panose="02020603050405020304" pitchFamily="18" charset="0"/>
              </a:rPr>
              <a:t>facilitate the retention of expertise and knowledge </a:t>
            </a:r>
          </a:p>
          <a:p>
            <a:pPr marL="742950" lvl="1" indent="-285750">
              <a:spcAft>
                <a:spcPts val="1200"/>
              </a:spcAft>
              <a:buFont typeface="Times New Roman" panose="02020603050405020304" pitchFamily="18" charset="0"/>
              <a:buChar char="-"/>
              <a:tabLst>
                <a:tab pos="228600" algn="l"/>
                <a:tab pos="457200" algn="l"/>
              </a:tabLst>
            </a:pPr>
            <a:r>
              <a:rPr lang="en-GB" sz="1600" dirty="0">
                <a:effectLst/>
                <a:latin typeface="Frutiger 45 Light"/>
                <a:ea typeface="Times New Roman" panose="02020603050405020304" pitchFamily="18" charset="0"/>
                <a:cs typeface="Times New Roman" panose="02020603050405020304" pitchFamily="18" charset="0"/>
              </a:rPr>
              <a:t>offer the flexibility and productivity associated with part-time working  </a:t>
            </a:r>
          </a:p>
          <a:p>
            <a:pPr marL="0" indent="0" algn="ctr">
              <a:buNone/>
            </a:pPr>
            <a:r>
              <a:rPr lang="en-GB" sz="2800" b="1" dirty="0">
                <a:latin typeface="Avenir Next LT Pro" panose="020B0504020202020204" pitchFamily="34" charset="0"/>
              </a:rPr>
              <a:t>To offer this the Employer, needs a policy </a:t>
            </a:r>
          </a:p>
        </p:txBody>
      </p:sp>
    </p:spTree>
    <p:extLst>
      <p:ext uri="{BB962C8B-B14F-4D97-AF65-F5344CB8AC3E}">
        <p14:creationId xmlns:p14="http://schemas.microsoft.com/office/powerpoint/2010/main" val="2913151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48497" y="1153298"/>
            <a:ext cx="9176025" cy="626076"/>
          </a:xfrm>
        </p:spPr>
        <p:txBody>
          <a:bodyPr>
            <a:noAutofit/>
          </a:bodyPr>
          <a:lstStyle/>
          <a:p>
            <a:r>
              <a:rPr lang="en-GB" sz="3600" b="1" dirty="0">
                <a:latin typeface="Avenir Next LT Pro" panose="020B0504020202020204" pitchFamily="34" charset="0"/>
              </a:rPr>
              <a:t>The advantages of Flexible Retirement for an Employee  </a:t>
            </a:r>
          </a:p>
        </p:txBody>
      </p:sp>
      <p:sp>
        <p:nvSpPr>
          <p:cNvPr id="3" name="Content Placeholder 2">
            <a:extLst>
              <a:ext uri="{FF2B5EF4-FFF2-40B4-BE49-F238E27FC236}">
                <a16:creationId xmlns:a16="http://schemas.microsoft.com/office/drawing/2014/main" id="{CCBB6004-0AB1-E197-9BC1-8E0190FE5E47}"/>
              </a:ext>
            </a:extLst>
          </p:cNvPr>
          <p:cNvSpPr>
            <a:spLocks noGrp="1"/>
          </p:cNvSpPr>
          <p:nvPr>
            <p:ph idx="1"/>
          </p:nvPr>
        </p:nvSpPr>
        <p:spPr>
          <a:xfrm>
            <a:off x="724930" y="2215978"/>
            <a:ext cx="9314420" cy="3960985"/>
          </a:xfrm>
        </p:spPr>
        <p:txBody>
          <a:bodyPr>
            <a:normAutofit/>
          </a:bodyPr>
          <a:lstStyle/>
          <a:p>
            <a:pPr marL="914400" lvl="2" indent="0">
              <a:spcAft>
                <a:spcPts val="1200"/>
              </a:spcAft>
              <a:buNone/>
              <a:tabLst>
                <a:tab pos="1371600" algn="l"/>
              </a:tabLst>
            </a:pPr>
            <a:r>
              <a:rPr lang="en-GB" sz="1800" dirty="0">
                <a:effectLst/>
                <a:latin typeface="Frutiger 45 Light"/>
                <a:ea typeface="Times New Roman" panose="02020603050405020304" pitchFamily="18" charset="0"/>
                <a:cs typeface="Times New Roman" panose="02020603050405020304" pitchFamily="18" charset="0"/>
              </a:rPr>
              <a:t>Flexible Retirement can - </a:t>
            </a:r>
          </a:p>
          <a:p>
            <a:pPr marL="1143000" lvl="2" indent="-228600">
              <a:spcAft>
                <a:spcPts val="1200"/>
              </a:spcAft>
              <a:buFont typeface="Symbol" panose="05050102010706020507" pitchFamily="18" charset="2"/>
              <a:buChar char=""/>
              <a:tabLst>
                <a:tab pos="1371600" algn="l"/>
              </a:tabLst>
            </a:pPr>
            <a:r>
              <a:rPr lang="en-GB" sz="1800" dirty="0">
                <a:effectLst/>
                <a:latin typeface="Frutiger 45 Light"/>
                <a:ea typeface="Times New Roman" panose="02020603050405020304" pitchFamily="18" charset="0"/>
                <a:cs typeface="Times New Roman" panose="02020603050405020304" pitchFamily="18" charset="0"/>
              </a:rPr>
              <a:t>Help ease down into retirement</a:t>
            </a:r>
          </a:p>
          <a:p>
            <a:pPr marL="1143000" lvl="2" indent="-228600">
              <a:spcAft>
                <a:spcPts val="1200"/>
              </a:spcAft>
              <a:buFont typeface="Symbol" panose="05050102010706020507" pitchFamily="18" charset="2"/>
              <a:buChar char=""/>
              <a:tabLst>
                <a:tab pos="1371600" algn="l"/>
              </a:tabLst>
            </a:pPr>
            <a:r>
              <a:rPr lang="en-GB" sz="1800" dirty="0">
                <a:latin typeface="Frutiger 45 Light"/>
                <a:ea typeface="Times New Roman" panose="02020603050405020304" pitchFamily="18" charset="0"/>
                <a:cs typeface="Times New Roman" panose="02020603050405020304" pitchFamily="18" charset="0"/>
              </a:rPr>
              <a:t>Take your pension and continue to work so eliminate financial concerns </a:t>
            </a:r>
            <a:endParaRPr lang="en-GB" sz="1800" dirty="0">
              <a:effectLst/>
              <a:latin typeface="Frutiger 45 Light"/>
              <a:ea typeface="Times New Roman" panose="02020603050405020304" pitchFamily="18" charset="0"/>
              <a:cs typeface="Times New Roman" panose="02020603050405020304" pitchFamily="18" charset="0"/>
            </a:endParaRPr>
          </a:p>
          <a:p>
            <a:pPr marL="1143000" lvl="2" indent="-228600">
              <a:spcAft>
                <a:spcPts val="1200"/>
              </a:spcAft>
              <a:buFont typeface="Symbol" panose="05050102010706020507" pitchFamily="18" charset="2"/>
              <a:buChar char=""/>
              <a:tabLst>
                <a:tab pos="1371600" algn="l"/>
              </a:tabLst>
            </a:pPr>
            <a:endParaRPr lang="en-GB" sz="1800" dirty="0">
              <a:effectLst/>
              <a:latin typeface="Frutiger 45 Light"/>
              <a:ea typeface="Times New Roman" panose="02020603050405020304" pitchFamily="18" charset="0"/>
              <a:cs typeface="Times New Roman" panose="02020603050405020304" pitchFamily="18" charset="0"/>
            </a:endParaRPr>
          </a:p>
          <a:p>
            <a:pPr marL="0" marR="42545" indent="0">
              <a:spcAft>
                <a:spcPts val="85"/>
              </a:spcAft>
              <a:buNone/>
            </a:pPr>
            <a:endParaRPr lang="en-GB" sz="1600" dirty="0">
              <a:effectLst/>
              <a:latin typeface="Frutiger 45 Ligh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3813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48497" y="1153298"/>
            <a:ext cx="9176025" cy="626076"/>
          </a:xfrm>
        </p:spPr>
        <p:txBody>
          <a:bodyPr>
            <a:noAutofit/>
          </a:bodyPr>
          <a:lstStyle/>
          <a:p>
            <a:r>
              <a:rPr lang="en-GB" sz="3600" b="1" dirty="0">
                <a:latin typeface="Avenir Next LT Pro" panose="020B0504020202020204" pitchFamily="34" charset="0"/>
              </a:rPr>
              <a:t>Eligibility for Flexible Retirement </a:t>
            </a:r>
          </a:p>
        </p:txBody>
      </p:sp>
      <p:sp>
        <p:nvSpPr>
          <p:cNvPr id="3" name="Content Placeholder 2">
            <a:extLst>
              <a:ext uri="{FF2B5EF4-FFF2-40B4-BE49-F238E27FC236}">
                <a16:creationId xmlns:a16="http://schemas.microsoft.com/office/drawing/2014/main" id="{CCBB6004-0AB1-E197-9BC1-8E0190FE5E47}"/>
              </a:ext>
            </a:extLst>
          </p:cNvPr>
          <p:cNvSpPr>
            <a:spLocks noGrp="1"/>
          </p:cNvSpPr>
          <p:nvPr>
            <p:ph idx="1"/>
          </p:nvPr>
        </p:nvSpPr>
        <p:spPr>
          <a:xfrm>
            <a:off x="724930" y="2215978"/>
            <a:ext cx="9314420" cy="3960985"/>
          </a:xfrm>
        </p:spPr>
        <p:txBody>
          <a:bodyPr>
            <a:normAutofit/>
          </a:bodyPr>
          <a:lstStyle/>
          <a:p>
            <a:pPr>
              <a:lnSpc>
                <a:spcPct val="107000"/>
              </a:lnSpc>
              <a:spcAft>
                <a:spcPts val="800"/>
              </a:spcAft>
            </a:pPr>
            <a:r>
              <a:rPr lang="en-GB" sz="1800" dirty="0">
                <a:effectLst/>
                <a:latin typeface="Verdana" panose="020B0604030504040204" pitchFamily="34" charset="0"/>
                <a:ea typeface="Calibri" panose="020F0502020204030204" pitchFamily="34" charset="0"/>
                <a:cs typeface="Times New Roman" panose="02020603050405020304" pitchFamily="18" charset="0"/>
              </a:rPr>
              <a:t>Age 55 or over </a:t>
            </a:r>
          </a:p>
          <a:p>
            <a:pPr>
              <a:lnSpc>
                <a:spcPct val="107000"/>
              </a:lnSpc>
              <a:spcAft>
                <a:spcPts val="800"/>
              </a:spcAft>
            </a:pPr>
            <a:r>
              <a:rPr lang="en-GB" sz="1800" dirty="0">
                <a:effectLst/>
                <a:latin typeface="Verdana" panose="020B0604030504040204" pitchFamily="34" charset="0"/>
                <a:ea typeface="Calibri" panose="020F0502020204030204" pitchFamily="34" charset="0"/>
                <a:cs typeface="Times New Roman" panose="02020603050405020304" pitchFamily="18" charset="0"/>
              </a:rPr>
              <a:t>The employer consents, </a:t>
            </a:r>
          </a:p>
          <a:p>
            <a:pPr>
              <a:lnSpc>
                <a:spcPct val="107000"/>
              </a:lnSpc>
              <a:spcAft>
                <a:spcPts val="800"/>
              </a:spcAft>
            </a:pPr>
            <a:r>
              <a:rPr lang="en-GB" sz="1800" dirty="0">
                <a:effectLst/>
                <a:latin typeface="Verdana" panose="020B0604030504040204" pitchFamily="34" charset="0"/>
                <a:ea typeface="Calibri" panose="020F0502020204030204" pitchFamily="34" charset="0"/>
                <a:cs typeface="Times New Roman" panose="02020603050405020304" pitchFamily="18" charset="0"/>
              </a:rPr>
              <a:t>There has been a reduction in hours, </a:t>
            </a:r>
            <a:r>
              <a:rPr lang="en-GB" sz="1800" dirty="0">
                <a:latin typeface="Verdana" panose="020B0604030504040204" pitchFamily="34" charset="0"/>
                <a:ea typeface="Calibri" panose="020F0502020204030204" pitchFamily="34" charset="0"/>
                <a:cs typeface="Times New Roman" panose="02020603050405020304" pitchFamily="18" charset="0"/>
              </a:rPr>
              <a:t>and </a:t>
            </a:r>
            <a:r>
              <a:rPr lang="en-GB" sz="1800" dirty="0">
                <a:effectLst/>
                <a:latin typeface="Verdana" panose="020B0604030504040204" pitchFamily="34" charset="0"/>
                <a:ea typeface="Calibri" panose="020F0502020204030204" pitchFamily="34" charset="0"/>
                <a:cs typeface="Times New Roman" panose="02020603050405020304" pitchFamily="18" charset="0"/>
              </a:rPr>
              <a:t>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Verdana" panose="020B0604030504040204" pitchFamily="34" charset="0"/>
                <a:ea typeface="Calibri" panose="020F0502020204030204" pitchFamily="34" charset="0"/>
                <a:cs typeface="Times New Roman" panose="02020603050405020304" pitchFamily="18" charset="0"/>
              </a:rPr>
              <a:t>a reduction in grade.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spcAft>
                <a:spcPts val="1200"/>
              </a:spcAft>
              <a:buNone/>
              <a:tabLst>
                <a:tab pos="1371600" algn="l"/>
              </a:tabLst>
            </a:pPr>
            <a:endParaRPr lang="en-GB" sz="1800" dirty="0">
              <a:effectLst/>
              <a:latin typeface="Frutiger 45 Light"/>
              <a:ea typeface="Times New Roman" panose="02020603050405020304" pitchFamily="18" charset="0"/>
              <a:cs typeface="Times New Roman" panose="02020603050405020304" pitchFamily="18" charset="0"/>
            </a:endParaRPr>
          </a:p>
          <a:p>
            <a:pPr marL="0" marR="42545" indent="0" algn="ctr">
              <a:spcAft>
                <a:spcPts val="85"/>
              </a:spcAft>
              <a:buNone/>
            </a:pPr>
            <a:r>
              <a:rPr lang="en-GB" sz="4000" dirty="0">
                <a:effectLst/>
                <a:latin typeface="Frutiger 45 Light"/>
                <a:ea typeface="Times New Roman" panose="02020603050405020304" pitchFamily="18" charset="0"/>
                <a:cs typeface="Times New Roman" panose="02020603050405020304" pitchFamily="18" charset="0"/>
              </a:rPr>
              <a:t>The Employer must have a Policy </a:t>
            </a:r>
          </a:p>
        </p:txBody>
      </p:sp>
    </p:spTree>
    <p:extLst>
      <p:ext uri="{BB962C8B-B14F-4D97-AF65-F5344CB8AC3E}">
        <p14:creationId xmlns:p14="http://schemas.microsoft.com/office/powerpoint/2010/main" val="1227141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48497" y="1153298"/>
            <a:ext cx="9176025" cy="626076"/>
          </a:xfrm>
        </p:spPr>
        <p:txBody>
          <a:bodyPr>
            <a:noAutofit/>
          </a:bodyPr>
          <a:lstStyle/>
          <a:p>
            <a:r>
              <a:rPr lang="en-GB" sz="3600" b="1" dirty="0">
                <a:latin typeface="Avenir Next LT Pro" panose="020B0504020202020204" pitchFamily="34" charset="0"/>
              </a:rPr>
              <a:t>Flexible Retirement – how does it work</a:t>
            </a:r>
          </a:p>
        </p:txBody>
      </p:sp>
      <p:sp>
        <p:nvSpPr>
          <p:cNvPr id="3" name="Content Placeholder 2">
            <a:extLst>
              <a:ext uri="{FF2B5EF4-FFF2-40B4-BE49-F238E27FC236}">
                <a16:creationId xmlns:a16="http://schemas.microsoft.com/office/drawing/2014/main" id="{CCBB6004-0AB1-E197-9BC1-8E0190FE5E47}"/>
              </a:ext>
            </a:extLst>
          </p:cNvPr>
          <p:cNvSpPr>
            <a:spLocks noGrp="1"/>
          </p:cNvSpPr>
          <p:nvPr>
            <p:ph idx="1"/>
          </p:nvPr>
        </p:nvSpPr>
        <p:spPr>
          <a:xfrm>
            <a:off x="724930" y="2215978"/>
            <a:ext cx="9314420" cy="3960985"/>
          </a:xfrm>
        </p:spPr>
        <p:txBody>
          <a:bodyPr>
            <a:normAutofit/>
          </a:bodyPr>
          <a:lstStyle/>
          <a:p>
            <a:pPr>
              <a:lnSpc>
                <a:spcPct val="107000"/>
              </a:lnSpc>
              <a:spcAft>
                <a:spcPts val="800"/>
              </a:spcAft>
            </a:pPr>
            <a:r>
              <a:rPr lang="en-GB" sz="1800" dirty="0">
                <a:effectLst/>
                <a:latin typeface="Verdana" panose="020B0604030504040204" pitchFamily="34" charset="0"/>
                <a:ea typeface="Calibri" panose="020F0502020204030204" pitchFamily="34" charset="0"/>
                <a:cs typeface="Times New Roman" panose="02020603050405020304" pitchFamily="18" charset="0"/>
              </a:rPr>
              <a:t>The 85-year rule automatically applies to flexible retirements (if the Scheme member is protected by the 85-year rule), even when the flexible retirement occurs before age 60.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Verdana" panose="020B0604030504040204" pitchFamily="34" charset="0"/>
                <a:ea typeface="Calibri" panose="020F0502020204030204" pitchFamily="34" charset="0"/>
                <a:cs typeface="Times New Roman" panose="02020603050405020304" pitchFamily="18" charset="0"/>
              </a:rPr>
              <a:t>If flexible retirement occurs before Normal Pension Age, the employer has the discretion to waive in whole or in part any actuarial reduction that would otherwise apply, </a:t>
            </a:r>
            <a:r>
              <a:rPr lang="en-GB" sz="1800" b="1" dirty="0">
                <a:effectLst/>
                <a:latin typeface="Verdana" panose="020B0604030504040204" pitchFamily="34" charset="0"/>
                <a:ea typeface="Calibri" panose="020F0502020204030204" pitchFamily="34" charset="0"/>
                <a:cs typeface="Times New Roman" panose="02020603050405020304" pitchFamily="18" charset="0"/>
              </a:rPr>
              <a:t>if their discretions policy permits this</a:t>
            </a:r>
            <a:r>
              <a:rPr lang="en-GB" sz="1800" dirty="0">
                <a:effectLst/>
                <a:latin typeface="Verdana" panose="020B060403050404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dirty="0">
                <a:effectLst/>
                <a:latin typeface="Verdana" panose="020B0604030504040204" pitchFamily="34" charset="0"/>
                <a:ea typeface="Calibri" panose="020F0502020204030204" pitchFamily="34" charset="0"/>
                <a:cs typeface="Times New Roman" panose="02020603050405020304" pitchFamily="18" charset="0"/>
              </a:rPr>
              <a:t>The employer would meet the cost by making a strain on fund payment to the administering authority.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spcAft>
                <a:spcPts val="1200"/>
              </a:spcAft>
              <a:buFont typeface="Symbol" panose="05050102010706020507" pitchFamily="18" charset="2"/>
              <a:buChar char=""/>
              <a:tabLst>
                <a:tab pos="1371600" algn="l"/>
              </a:tabLst>
            </a:pPr>
            <a:endParaRPr lang="en-GB" sz="1800" dirty="0">
              <a:effectLst/>
              <a:latin typeface="Frutiger 45 Light"/>
              <a:ea typeface="Times New Roman" panose="02020603050405020304" pitchFamily="18" charset="0"/>
              <a:cs typeface="Times New Roman" panose="02020603050405020304" pitchFamily="18" charset="0"/>
            </a:endParaRPr>
          </a:p>
          <a:p>
            <a:pPr marL="0" marR="42545" indent="0">
              <a:spcAft>
                <a:spcPts val="85"/>
              </a:spcAft>
              <a:buNone/>
            </a:pPr>
            <a:endParaRPr lang="en-GB" sz="1600" dirty="0">
              <a:effectLst/>
              <a:latin typeface="Frutiger 45 Ligh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3219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48496" y="1153298"/>
            <a:ext cx="9652355" cy="626076"/>
          </a:xfrm>
        </p:spPr>
        <p:txBody>
          <a:bodyPr>
            <a:noAutofit/>
          </a:bodyPr>
          <a:lstStyle/>
          <a:p>
            <a:br>
              <a:rPr lang="en-GB" sz="3600" b="1" dirty="0">
                <a:latin typeface="Avenir Next LT Pro" panose="020B0504020202020204" pitchFamily="34" charset="0"/>
              </a:rPr>
            </a:br>
            <a:br>
              <a:rPr lang="en-GB" sz="3600" b="1" dirty="0">
                <a:latin typeface="Avenir Next LT Pro" panose="020B0504020202020204" pitchFamily="34" charset="0"/>
              </a:rPr>
            </a:br>
            <a:r>
              <a:rPr lang="en-GB" sz="3600" b="1" dirty="0">
                <a:latin typeface="Avenir Next LT Pro" panose="020B0504020202020204" pitchFamily="34" charset="0"/>
              </a:rPr>
              <a:t>Flexible Retirement – determining the cost</a:t>
            </a:r>
            <a:br>
              <a:rPr lang="en-GB" sz="3600" b="1" dirty="0">
                <a:latin typeface="Avenir Next LT Pro" panose="020B0504020202020204" pitchFamily="34" charset="0"/>
              </a:rPr>
            </a:br>
            <a:br>
              <a:rPr lang="en-GB" sz="3600" b="1" dirty="0">
                <a:latin typeface="Avenir Next LT Pro" panose="020B0504020202020204" pitchFamily="34" charset="0"/>
              </a:rPr>
            </a:br>
            <a:endParaRPr lang="en-GB" sz="3600" b="1" dirty="0">
              <a:latin typeface="Avenir Next LT Pro" panose="020B0504020202020204" pitchFamily="34" charset="0"/>
            </a:endParaRPr>
          </a:p>
        </p:txBody>
      </p:sp>
      <p:pic>
        <p:nvPicPr>
          <p:cNvPr id="7" name="Picture 6" descr="Screenshot showing an example calculation of the actuarial strain cost. In essence, the strain cost is calculated as the unreduced pension multiplied by an early retirement reduction factor and a separate annuity factor. The annuity factor is the cost of paying a pension of £1 per annum for the remainder of the member's expected lifetime from their early retirement age. ">
            <a:extLst>
              <a:ext uri="{FF2B5EF4-FFF2-40B4-BE49-F238E27FC236}">
                <a16:creationId xmlns:a16="http://schemas.microsoft.com/office/drawing/2014/main" id="{A9435C85-CE60-4AB3-B358-D201CED2E974}"/>
              </a:ext>
            </a:extLst>
          </p:cNvPr>
          <p:cNvPicPr>
            <a:picLocks noChangeAspect="1"/>
          </p:cNvPicPr>
          <p:nvPr/>
        </p:nvPicPr>
        <p:blipFill>
          <a:blip r:embed="rId3"/>
          <a:stretch>
            <a:fillRect/>
          </a:stretch>
        </p:blipFill>
        <p:spPr>
          <a:xfrm>
            <a:off x="1186431" y="1779374"/>
            <a:ext cx="9314420" cy="3856550"/>
          </a:xfrm>
          <a:prstGeom prst="rect">
            <a:avLst/>
          </a:prstGeom>
        </p:spPr>
      </p:pic>
    </p:spTree>
    <p:extLst>
      <p:ext uri="{BB962C8B-B14F-4D97-AF65-F5344CB8AC3E}">
        <p14:creationId xmlns:p14="http://schemas.microsoft.com/office/powerpoint/2010/main" val="3934822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10705" y="1162725"/>
            <a:ext cx="10407192" cy="626076"/>
          </a:xfrm>
        </p:spPr>
        <p:txBody>
          <a:bodyPr>
            <a:noAutofit/>
          </a:bodyPr>
          <a:lstStyle/>
          <a:p>
            <a:br>
              <a:rPr lang="en-GB" sz="3600" b="1" dirty="0">
                <a:latin typeface="Avenir Next LT Pro" panose="020B0504020202020204" pitchFamily="34" charset="0"/>
              </a:rPr>
            </a:br>
            <a:br>
              <a:rPr lang="en-GB" sz="3600" b="1" dirty="0">
                <a:latin typeface="Avenir Next LT Pro" panose="020B0504020202020204" pitchFamily="34" charset="0"/>
              </a:rPr>
            </a:br>
            <a:r>
              <a:rPr lang="en-GB" sz="3200" b="1" dirty="0">
                <a:latin typeface="Avenir Next LT Pro" panose="020B0504020202020204" pitchFamily="34" charset="0"/>
              </a:rPr>
              <a:t>Flexible Retirement – determining the cost </a:t>
            </a:r>
            <a:r>
              <a:rPr lang="en-GB" sz="2400" b="1" dirty="0">
                <a:latin typeface="Avenir Next LT Pro" panose="020B0504020202020204" pitchFamily="34" charset="0"/>
              </a:rPr>
              <a:t>(continued)</a:t>
            </a:r>
            <a:br>
              <a:rPr lang="en-GB" sz="3600" b="1" dirty="0">
                <a:latin typeface="Avenir Next LT Pro" panose="020B0504020202020204" pitchFamily="34" charset="0"/>
              </a:rPr>
            </a:br>
            <a:br>
              <a:rPr lang="en-GB" sz="3600" b="1" dirty="0">
                <a:latin typeface="Avenir Next LT Pro" panose="020B0504020202020204" pitchFamily="34" charset="0"/>
              </a:rPr>
            </a:br>
            <a:endParaRPr lang="en-GB" sz="3600" b="1" dirty="0">
              <a:latin typeface="Avenir Next LT Pro" panose="020B0504020202020204" pitchFamily="34" charset="0"/>
            </a:endParaRPr>
          </a:p>
        </p:txBody>
      </p:sp>
      <p:pic>
        <p:nvPicPr>
          <p:cNvPr id="6" name="Picture 5" descr="Screenshot showing estimated early retirement strain costs. Most employers typically make strain payments as a single lump sum, though strain payments may be spread over 3 years (academies) or 5 years (Local authorities, Police &amp; Fire authorities).">
            <a:extLst>
              <a:ext uri="{FF2B5EF4-FFF2-40B4-BE49-F238E27FC236}">
                <a16:creationId xmlns:a16="http://schemas.microsoft.com/office/drawing/2014/main" id="{E53F2127-9581-72E4-77C2-84D160BE86CE}"/>
              </a:ext>
            </a:extLst>
          </p:cNvPr>
          <p:cNvPicPr>
            <a:picLocks noChangeAspect="1"/>
          </p:cNvPicPr>
          <p:nvPr/>
        </p:nvPicPr>
        <p:blipFill>
          <a:blip r:embed="rId3"/>
          <a:stretch>
            <a:fillRect/>
          </a:stretch>
        </p:blipFill>
        <p:spPr>
          <a:xfrm>
            <a:off x="972579" y="2724150"/>
            <a:ext cx="9901897" cy="1409700"/>
          </a:xfrm>
          <a:prstGeom prst="rect">
            <a:avLst/>
          </a:prstGeom>
        </p:spPr>
      </p:pic>
    </p:spTree>
    <p:extLst>
      <p:ext uri="{BB962C8B-B14F-4D97-AF65-F5344CB8AC3E}">
        <p14:creationId xmlns:p14="http://schemas.microsoft.com/office/powerpoint/2010/main" val="355980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48497" y="1153298"/>
            <a:ext cx="9176025" cy="626076"/>
          </a:xfrm>
        </p:spPr>
        <p:txBody>
          <a:bodyPr>
            <a:noAutofit/>
          </a:bodyPr>
          <a:lstStyle/>
          <a:p>
            <a:r>
              <a:rPr lang="en-GB" sz="3600" b="1" dirty="0">
                <a:latin typeface="Avenir Next LT Pro" panose="020B0504020202020204" pitchFamily="34" charset="0"/>
              </a:rPr>
              <a:t>The Process – Estimate  </a:t>
            </a:r>
          </a:p>
        </p:txBody>
      </p:sp>
      <p:sp>
        <p:nvSpPr>
          <p:cNvPr id="3" name="Content Placeholder 2">
            <a:extLst>
              <a:ext uri="{FF2B5EF4-FFF2-40B4-BE49-F238E27FC236}">
                <a16:creationId xmlns:a16="http://schemas.microsoft.com/office/drawing/2014/main" id="{CCBB6004-0AB1-E197-9BC1-8E0190FE5E47}"/>
              </a:ext>
            </a:extLst>
          </p:cNvPr>
          <p:cNvSpPr>
            <a:spLocks noGrp="1"/>
          </p:cNvSpPr>
          <p:nvPr>
            <p:ph idx="1"/>
          </p:nvPr>
        </p:nvSpPr>
        <p:spPr>
          <a:xfrm>
            <a:off x="724930" y="2215978"/>
            <a:ext cx="9314420" cy="3960985"/>
          </a:xfrm>
        </p:spPr>
        <p:txBody>
          <a:bodyPr>
            <a:normAutofit fontScale="85000" lnSpcReduction="10000"/>
          </a:bodyPr>
          <a:lstStyle/>
          <a:p>
            <a:pPr>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As Flexible Retirement is </a:t>
            </a:r>
            <a:r>
              <a:rPr lang="en-GB"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subject </a:t>
            </a: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employer’s approval, we are unable to provide estimates or confirm retirement on grounds of flexible retirement to a member directly. </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All requests must come from the employer. </a:t>
            </a:r>
            <a:r>
              <a:rPr lang="en-GB" sz="1800" dirty="0">
                <a:latin typeface="Arial" panose="020B0604020202020204" pitchFamily="34" charset="0"/>
                <a:cs typeface="Arial" panose="020B0604020202020204" pitchFamily="34" charset="0"/>
                <a:hlinkClick r:id="rId3"/>
              </a:rPr>
              <a:t>Staffordshire Pension Fund - All Employers (Except Staffordshire CC) (staffspf.org.uk)</a:t>
            </a:r>
            <a:endParaRPr lang="en-GB" sz="1800" dirty="0">
              <a:solidFill>
                <a:srgbClr val="000000"/>
              </a:solidFill>
              <a:highlight>
                <a:srgbClr val="FFFFFF"/>
              </a:highlight>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pPr>
            <a:r>
              <a:rPr lang="en-GB" sz="1800" dirty="0">
                <a:solidFill>
                  <a:srgbClr val="000000"/>
                </a:solidFill>
                <a:effectLst/>
                <a:highlight>
                  <a:srgbClr val="FFFFFF"/>
                </a:highlight>
                <a:latin typeface="Arial" panose="020B0604020202020204" pitchFamily="34" charset="0"/>
                <a:ea typeface="Times New Roman" panose="02020603050405020304" pitchFamily="18" charset="0"/>
                <a:cs typeface="Times New Roman" panose="02020603050405020304" pitchFamily="18" charset="0"/>
              </a:rPr>
              <a:t>The member should talk to their line manager </a:t>
            </a:r>
            <a:r>
              <a:rPr lang="en-GB" sz="1800" b="1" dirty="0">
                <a:solidFill>
                  <a:srgbClr val="000000"/>
                </a:solidFill>
                <a:effectLst/>
                <a:highlight>
                  <a:srgbClr val="FFFFFF"/>
                </a:highlight>
                <a:latin typeface="Arial" panose="020B0604020202020204" pitchFamily="34" charset="0"/>
                <a:ea typeface="Times New Roman" panose="02020603050405020304" pitchFamily="18" charset="0"/>
                <a:cs typeface="Times New Roman" panose="02020603050405020304" pitchFamily="18" charset="0"/>
              </a:rPr>
              <a:t>and</a:t>
            </a:r>
            <a:r>
              <a:rPr lang="en-GB" sz="1800" dirty="0">
                <a:solidFill>
                  <a:srgbClr val="000000"/>
                </a:solidFill>
                <a:effectLst/>
                <a:highlight>
                  <a:srgbClr val="FFFFFF"/>
                </a:highlight>
                <a:latin typeface="Arial" panose="020B0604020202020204" pitchFamily="34" charset="0"/>
                <a:ea typeface="Times New Roman" panose="02020603050405020304" pitchFamily="18" charset="0"/>
                <a:cs typeface="Times New Roman" panose="02020603050405020304" pitchFamily="18" charset="0"/>
              </a:rPr>
              <a:t> or their Human Resources Department to ask if an application for flexible retirement will be considered. </a:t>
            </a:r>
            <a:endParaRPr lang="en-GB" sz="18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a:lnSpc>
                <a:spcPts val="1800"/>
              </a:lnSpc>
              <a:spcAft>
                <a:spcPts val="800"/>
              </a:spcAft>
              <a:buSzPts val="1000"/>
              <a:tabLst>
                <a:tab pos="457200" algn="l"/>
              </a:tabLst>
            </a:pPr>
            <a:r>
              <a:rPr lang="en-GB"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The employer </a:t>
            </a:r>
            <a:r>
              <a:rPr lang="en-GB" sz="1800" dirty="0">
                <a:solidFill>
                  <a:srgbClr val="000000"/>
                </a:solidFill>
                <a:effectLst/>
                <a:highlight>
                  <a:srgbClr val="FFFFFF"/>
                </a:highlight>
                <a:latin typeface="Arial" panose="020B0604020202020204" pitchFamily="34" charset="0"/>
                <a:ea typeface="Times New Roman" panose="02020603050405020304" pitchFamily="18" charset="0"/>
                <a:cs typeface="Times New Roman" panose="02020603050405020304" pitchFamily="18" charset="0"/>
              </a:rPr>
              <a:t>will need to contact the Staffordshire Pension Fund to obtain the pension cost for early payment of your pension. It is important to always request an estimate</a:t>
            </a:r>
            <a:endParaRPr lang="en-GB" sz="1800" dirty="0">
              <a:solidFill>
                <a:srgbClr val="000000"/>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a:lnSpc>
                <a:spcPts val="1800"/>
              </a:lnSpc>
              <a:spcAft>
                <a:spcPts val="800"/>
              </a:spcAft>
              <a:buSzPts val="1000"/>
              <a:tabLst>
                <a:tab pos="457200" algn="l"/>
              </a:tabLst>
            </a:pPr>
            <a:r>
              <a:rPr lang="en-GB" sz="1800" dirty="0">
                <a:solidFill>
                  <a:srgbClr val="000000"/>
                </a:solidFill>
                <a:effectLst/>
                <a:highlight>
                  <a:srgbClr val="FFFFFF"/>
                </a:highlight>
                <a:latin typeface="Arial" panose="020B0604020202020204" pitchFamily="34" charset="0"/>
                <a:ea typeface="Times New Roman" panose="02020603050405020304" pitchFamily="18" charset="0"/>
                <a:cs typeface="Times New Roman" panose="02020603050405020304" pitchFamily="18" charset="0"/>
              </a:rPr>
              <a:t> Only th</a:t>
            </a:r>
            <a:r>
              <a:rPr lang="en-GB"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e cost will be sent back to the employer or confirmation that there will be no cost. If the Employer wants the member to see their pension figures you will need to let us know they need to be sent. </a:t>
            </a:r>
            <a:r>
              <a:rPr lang="en-GB" sz="1800" b="1" dirty="0">
                <a:solidFill>
                  <a:srgbClr val="000000"/>
                </a:solidFill>
                <a:effectLst/>
                <a:highlight>
                  <a:srgbClr val="FFFFFF"/>
                </a:highlight>
                <a:latin typeface="Arial" panose="020B0604020202020204" pitchFamily="34" charset="0"/>
                <a:ea typeface="Times New Roman" panose="02020603050405020304" pitchFamily="18" charset="0"/>
                <a:cs typeface="Times New Roman" panose="02020603050405020304" pitchFamily="18" charset="0"/>
              </a:rPr>
              <a:t>Please note we cannot issue pension options without the approval of the employer.</a:t>
            </a:r>
          </a:p>
          <a:p>
            <a:pPr>
              <a:lnSpc>
                <a:spcPts val="1800"/>
              </a:lnSpc>
              <a:spcAft>
                <a:spcPts val="800"/>
              </a:spcAft>
              <a:buSzPts val="1000"/>
              <a:tabLst>
                <a:tab pos="457200" algn="l"/>
              </a:tabLst>
            </a:pPr>
            <a:r>
              <a:rPr lang="en-GB" sz="1800" b="1" dirty="0">
                <a:solidFill>
                  <a:srgbClr val="000000"/>
                </a:solidFill>
                <a:highlight>
                  <a:srgbClr val="FFFFFF"/>
                </a:highlight>
                <a:latin typeface="Arial" panose="020B0604020202020204" pitchFamily="34" charset="0"/>
                <a:ea typeface="Calibri" panose="020F0502020204030204" pitchFamily="34" charset="0"/>
                <a:cs typeface="Times New Roman" panose="02020603050405020304" pitchFamily="18" charset="0"/>
              </a:rPr>
              <a:t>Forms will be sent as part of the estimate that need to be completed for the actual </a:t>
            </a:r>
            <a:r>
              <a:rPr lang="en-GB" sz="1800" dirty="0">
                <a:latin typeface="Arial" panose="020B0604020202020204" pitchFamily="34" charset="0"/>
                <a:cs typeface="Arial" panose="020B0604020202020204" pitchFamily="34" charset="0"/>
                <a:hlinkClick r:id="rId3"/>
              </a:rPr>
              <a:t>Staffordshire Pension Fund - All Employers (Except Staffordshire CC) (staffspf.org.uk)</a:t>
            </a:r>
            <a:endParaRPr lang="en-GB" sz="18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p>
            <a:pPr marL="0" marR="42545" indent="0">
              <a:spcAft>
                <a:spcPts val="85"/>
              </a:spcAft>
              <a:buNone/>
            </a:pPr>
            <a:endParaRPr lang="en-GB" sz="1600" dirty="0">
              <a:effectLst/>
              <a:latin typeface="Frutiger 45 Ligh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73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4618-18D0-5D4A-5794-40E3671B3EEF}"/>
              </a:ext>
            </a:extLst>
          </p:cNvPr>
          <p:cNvSpPr>
            <a:spLocks noGrp="1"/>
          </p:cNvSpPr>
          <p:nvPr>
            <p:ph type="title"/>
          </p:nvPr>
        </p:nvSpPr>
        <p:spPr>
          <a:xfrm>
            <a:off x="848497" y="1153298"/>
            <a:ext cx="9176025" cy="626076"/>
          </a:xfrm>
        </p:spPr>
        <p:txBody>
          <a:bodyPr>
            <a:noAutofit/>
          </a:bodyPr>
          <a:lstStyle/>
          <a:p>
            <a:r>
              <a:rPr lang="en-GB" sz="3600" b="1" dirty="0">
                <a:latin typeface="Avenir Next LT Pro" panose="020B0504020202020204" pitchFamily="34" charset="0"/>
              </a:rPr>
              <a:t>The Process – Actual </a:t>
            </a:r>
          </a:p>
        </p:txBody>
      </p:sp>
      <p:sp>
        <p:nvSpPr>
          <p:cNvPr id="3" name="Content Placeholder 2">
            <a:extLst>
              <a:ext uri="{FF2B5EF4-FFF2-40B4-BE49-F238E27FC236}">
                <a16:creationId xmlns:a16="http://schemas.microsoft.com/office/drawing/2014/main" id="{CCBB6004-0AB1-E197-9BC1-8E0190FE5E47}"/>
              </a:ext>
            </a:extLst>
          </p:cNvPr>
          <p:cNvSpPr>
            <a:spLocks noGrp="1"/>
          </p:cNvSpPr>
          <p:nvPr>
            <p:ph idx="1"/>
          </p:nvPr>
        </p:nvSpPr>
        <p:spPr>
          <a:xfrm>
            <a:off x="724930" y="2215978"/>
            <a:ext cx="9314420" cy="3960985"/>
          </a:xfrm>
        </p:spPr>
        <p:txBody>
          <a:bodyPr>
            <a:normAutofit fontScale="92500"/>
          </a:bodyPr>
          <a:lstStyle/>
          <a:p>
            <a:pPr marL="342900" lvl="0" indent="-342900">
              <a:lnSpc>
                <a:spcPts val="1800"/>
              </a:lnSpc>
              <a:spcAft>
                <a:spcPts val="800"/>
              </a:spcAft>
              <a:buFont typeface="Symbol" panose="05050102010706020507" pitchFamily="18" charset="2"/>
              <a:buChar char=""/>
            </a:pPr>
            <a:r>
              <a:rPr lang="en-GB" sz="1800" dirty="0">
                <a:solidFill>
                  <a:srgbClr val="000000"/>
                </a:solidFill>
                <a:effectLst/>
                <a:highlight>
                  <a:srgbClr val="FFFFFF"/>
                </a:highlight>
                <a:latin typeface="Arial" panose="020B0604020202020204" pitchFamily="34" charset="0"/>
                <a:ea typeface="Calibri" panose="020F0502020204030204" pitchFamily="34" charset="0"/>
                <a:cs typeface="Times New Roman" panose="02020603050405020304" pitchFamily="18" charset="0"/>
              </a:rPr>
              <a:t>The employer will need to agree a date of the commencement of your flexible retirement. </a:t>
            </a:r>
          </a:p>
          <a:p>
            <a:pPr marL="342900" lvl="0" indent="-342900">
              <a:lnSpc>
                <a:spcPts val="1800"/>
              </a:lnSpc>
              <a:spcAft>
                <a:spcPts val="800"/>
              </a:spcAft>
              <a:buFont typeface="Symbol" panose="05050102010706020507" pitchFamily="18" charset="2"/>
              <a:buChar char=""/>
            </a:pPr>
            <a:r>
              <a:rPr lang="en-GB" sz="1800" dirty="0">
                <a:solidFill>
                  <a:srgbClr val="000000"/>
                </a:solidFill>
                <a:latin typeface="Arial" panose="020B0604020202020204" pitchFamily="34" charset="0"/>
                <a:ea typeface="Calibri" panose="020F0502020204030204" pitchFamily="34" charset="0"/>
                <a:cs typeface="Times New Roman" panose="02020603050405020304" pitchFamily="18" charset="0"/>
              </a:rPr>
              <a:t>The </a:t>
            </a: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current period of pension service will end, but your employer will automatically enrol you into the Local Government Pension Scheme(LGPS) based on your new terms and conditions of employment. Forms are issued to the member should they wish to opt out of the LGPS in your new contract of employment</a:t>
            </a:r>
          </a:p>
          <a:p>
            <a:pPr marL="342900" lvl="0" indent="-342900">
              <a:lnSpc>
                <a:spcPts val="1800"/>
              </a:lnSpc>
              <a:spcAft>
                <a:spcPts val="800"/>
              </a:spcAft>
              <a:buFont typeface="Symbol" panose="05050102010706020507" pitchFamily="18" charset="2"/>
              <a:buChar cha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Confirmation of the Flexible Retirement and relevant pay details along with the members declaration and opt out form if applicable need to be sent to the us as soon as possible </a:t>
            </a:r>
          </a:p>
          <a:p>
            <a:pPr marL="342900" lvl="0" indent="-342900">
              <a:lnSpc>
                <a:spcPts val="1800"/>
              </a:lnSpc>
              <a:spcAft>
                <a:spcPts val="800"/>
              </a:spcAft>
              <a:buFont typeface="Symbol" panose="05050102010706020507" pitchFamily="18" charset="2"/>
              <a:buChar cha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q</a:t>
            </a:r>
            <a:r>
              <a:rPr lang="en-GB" sz="1800" dirty="0">
                <a:solidFill>
                  <a:srgbClr val="000000"/>
                </a:solidFill>
                <a:latin typeface="Arial" panose="020B0604020202020204" pitchFamily="34" charset="0"/>
                <a:ea typeface="Calibri" panose="020F0502020204030204" pitchFamily="34" charset="0"/>
                <a:cs typeface="Times New Roman" panose="02020603050405020304" pitchFamily="18" charset="0"/>
              </a:rPr>
              <a:t>uote will be sent to the member within </a:t>
            </a: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15 working days of us receiving the completed paperwork</a:t>
            </a:r>
          </a:p>
          <a:p>
            <a:pPr marL="342900" lvl="0" indent="-342900">
              <a:lnSpc>
                <a:spcPts val="1800"/>
              </a:lnSpc>
              <a:spcAft>
                <a:spcPts val="800"/>
              </a:spcAft>
              <a:buFont typeface="Symbol" panose="05050102010706020507" pitchFamily="18" charset="2"/>
              <a:buChar char=""/>
            </a:pPr>
            <a:r>
              <a:rPr lang="en-GB" sz="1800" dirty="0">
                <a:solidFill>
                  <a:srgbClr val="000000"/>
                </a:solidFill>
                <a:latin typeface="Arial" panose="020B0604020202020204" pitchFamily="34" charset="0"/>
                <a:ea typeface="Calibri" panose="020F0502020204030204" pitchFamily="34" charset="0"/>
                <a:cs typeface="Times New Roman" panose="02020603050405020304" pitchFamily="18" charset="0"/>
              </a:rPr>
              <a:t>The payment of any lump sum will be paid within 15 working days of us receiving the completed paperwork back from the member. </a:t>
            </a:r>
          </a:p>
          <a:p>
            <a:pPr marL="342900" lvl="0" indent="-342900">
              <a:lnSpc>
                <a:spcPts val="1800"/>
              </a:lnSpc>
              <a:spcAft>
                <a:spcPts val="800"/>
              </a:spcAft>
              <a:buFont typeface="Symbol" panose="05050102010706020507" pitchFamily="18" charset="2"/>
              <a:buChar cha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Any Strain costs will be invoiced in accordance with the employer policy</a:t>
            </a:r>
            <a:r>
              <a:rPr lang="en-GB" sz="18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n-GB" sz="1800" dirty="0">
              <a:solidFill>
                <a:srgbClr val="731E75"/>
              </a:solidFill>
              <a:effectLst/>
              <a:latin typeface="Calibri" panose="020F0502020204030204" pitchFamily="34" charset="0"/>
              <a:ea typeface="Calibri" panose="020F0502020204030204" pitchFamily="34" charset="0"/>
              <a:cs typeface="Times New Roman" panose="02020603050405020304" pitchFamily="18" charset="0"/>
            </a:endParaRPr>
          </a:p>
          <a:p>
            <a:pPr marL="0" marR="42545" indent="0">
              <a:spcAft>
                <a:spcPts val="85"/>
              </a:spcAft>
              <a:buNone/>
            </a:pPr>
            <a:endParaRPr lang="en-GB" sz="1600" dirty="0">
              <a:effectLst/>
              <a:latin typeface="Frutiger 45 Ligh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2812214"/>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653</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Avenir Next LT Pro</vt:lpstr>
      <vt:lpstr>Calibri</vt:lpstr>
      <vt:lpstr>Calibri Light</vt:lpstr>
      <vt:lpstr>Frutiger 45 Light</vt:lpstr>
      <vt:lpstr>Symbol</vt:lpstr>
      <vt:lpstr>Times New Roman</vt:lpstr>
      <vt:lpstr>Verdana</vt:lpstr>
      <vt:lpstr>1_office theme</vt:lpstr>
      <vt:lpstr>Flexible Retirement </vt:lpstr>
      <vt:lpstr>The advantages of Flexible Retirement for an Employer  </vt:lpstr>
      <vt:lpstr>The advantages of Flexible Retirement for an Employee  </vt:lpstr>
      <vt:lpstr>Eligibility for Flexible Retirement </vt:lpstr>
      <vt:lpstr>Flexible Retirement – how does it work</vt:lpstr>
      <vt:lpstr>  Flexible Retirement – determining the cost  </vt:lpstr>
      <vt:lpstr>  Flexible Retirement – determining the cost (continued)  </vt:lpstr>
      <vt:lpstr>The Process – Estimate  </vt:lpstr>
      <vt:lpstr>The Process – Actual </vt:lpstr>
    </vt:vector>
  </TitlesOfParts>
  <Company>Staffordshire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Flexible Retirement </dc:title>
  <dc:creator>Kelly, Lisa (Finance)</dc:creator>
  <cp:lastModifiedBy>Elliot, Martin (Finance)</cp:lastModifiedBy>
  <cp:revision>7</cp:revision>
  <dcterms:created xsi:type="dcterms:W3CDTF">2024-06-17T14:25:02Z</dcterms:created>
  <dcterms:modified xsi:type="dcterms:W3CDTF">2024-07-15T00:39:38Z</dcterms:modified>
</cp:coreProperties>
</file>